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0" r:id="rId12"/>
    <p:sldId id="277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334" r:id="rId21"/>
    <p:sldId id="335" r:id="rId22"/>
    <p:sldId id="336" r:id="rId23"/>
    <p:sldId id="337" r:id="rId24"/>
    <p:sldId id="290" r:id="rId25"/>
    <p:sldId id="291" r:id="rId26"/>
    <p:sldId id="292" r:id="rId27"/>
    <p:sldId id="330" r:id="rId28"/>
    <p:sldId id="331" r:id="rId29"/>
    <p:sldId id="332" r:id="rId30"/>
    <p:sldId id="333" r:id="rId31"/>
    <p:sldId id="293" r:id="rId32"/>
    <p:sldId id="298" r:id="rId33"/>
    <p:sldId id="299" r:id="rId34"/>
    <p:sldId id="300" r:id="rId35"/>
    <p:sldId id="313" r:id="rId36"/>
    <p:sldId id="301" r:id="rId37"/>
    <p:sldId id="302" r:id="rId38"/>
    <p:sldId id="303" r:id="rId39"/>
    <p:sldId id="305" r:id="rId40"/>
    <p:sldId id="304" r:id="rId41"/>
    <p:sldId id="306" r:id="rId42"/>
    <p:sldId id="307" r:id="rId43"/>
    <p:sldId id="309" r:id="rId44"/>
    <p:sldId id="308" r:id="rId45"/>
    <p:sldId id="297" r:id="rId46"/>
    <p:sldId id="312" r:id="rId47"/>
    <p:sldId id="310" r:id="rId48"/>
    <p:sldId id="311" r:id="rId49"/>
    <p:sldId id="315" r:id="rId50"/>
    <p:sldId id="314" r:id="rId51"/>
    <p:sldId id="295" r:id="rId52"/>
    <p:sldId id="296" r:id="rId53"/>
    <p:sldId id="316" r:id="rId54"/>
    <p:sldId id="319" r:id="rId55"/>
    <p:sldId id="270" r:id="rId56"/>
    <p:sldId id="272" r:id="rId57"/>
    <p:sldId id="317" r:id="rId58"/>
    <p:sldId id="318" r:id="rId59"/>
    <p:sldId id="324" r:id="rId60"/>
    <p:sldId id="320" r:id="rId61"/>
    <p:sldId id="321" r:id="rId62"/>
    <p:sldId id="322" r:id="rId63"/>
    <p:sldId id="323" r:id="rId64"/>
    <p:sldId id="268" r:id="rId65"/>
    <p:sldId id="329" r:id="rId66"/>
    <p:sldId id="325" r:id="rId67"/>
    <p:sldId id="326" r:id="rId68"/>
    <p:sldId id="327" r:id="rId69"/>
    <p:sldId id="328" r:id="rId70"/>
    <p:sldId id="275" r:id="rId71"/>
  </p:sldIdLst>
  <p:sldSz cx="18288000" cy="10287000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Cambria Math" panose="02040503050406030204" pitchFamily="18" charset="0"/>
      <p:regular r:id="rId77"/>
    </p:embeddedFont>
    <p:embeddedFont>
      <p:font typeface="Gidole" panose="020B0604020202020204" charset="0"/>
      <p:regular r:id="rId78"/>
    </p:embeddedFont>
    <p:embeddedFont>
      <p:font typeface="Impact" panose="020B0806030902050204" pitchFamily="34" charset="0"/>
      <p:regular r:id="rId79"/>
    </p:embeddedFont>
    <p:embeddedFont>
      <p:font typeface="League Spartan" panose="020B0604020202020204" charset="0"/>
      <p:regular r:id="rId80"/>
    </p:embeddedFont>
    <p:embeddedFont>
      <p:font typeface="Open Sans Extra Bold" panose="020B0604020202020204" charset="0"/>
      <p:regular r:id="rId81"/>
    </p:embeddedFont>
    <p:embeddedFont>
      <p:font typeface="Roboto Mono" pitchFamily="2" charset="0"/>
      <p:regular r:id="rId82"/>
      <p:bold r:id="rId83"/>
      <p:italic r:id="rId84"/>
      <p:boldItalic r:id="rId8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9F33C0-D822-4A7B-B715-E28E531EE551}">
          <p14:sldIdLst>
            <p14:sldId id="256"/>
            <p14:sldId id="257"/>
            <p14:sldId id="258"/>
            <p14:sldId id="259"/>
          </p14:sldIdLst>
        </p14:section>
        <p14:section name="1. EDA in Excel" id="{D36BEA4A-749A-4790-8EF2-7F0913049DA3}">
          <p14:sldIdLst>
            <p14:sldId id="260"/>
            <p14:sldId id="261"/>
            <p14:sldId id="262"/>
            <p14:sldId id="263"/>
            <p14:sldId id="264"/>
            <p14:sldId id="265"/>
            <p14:sldId id="280"/>
            <p14:sldId id="277"/>
            <p14:sldId id="283"/>
            <p14:sldId id="284"/>
            <p14:sldId id="285"/>
            <p14:sldId id="286"/>
            <p14:sldId id="287"/>
            <p14:sldId id="288"/>
            <p14:sldId id="289"/>
            <p14:sldId id="334"/>
            <p14:sldId id="335"/>
            <p14:sldId id="336"/>
            <p14:sldId id="337"/>
            <p14:sldId id="290"/>
            <p14:sldId id="291"/>
            <p14:sldId id="292"/>
            <p14:sldId id="330"/>
            <p14:sldId id="331"/>
            <p14:sldId id="332"/>
            <p14:sldId id="333"/>
          </p14:sldIdLst>
        </p14:section>
        <p14:section name="2. Foundations of Inferential Statistics" id="{3CCE065B-7A43-4046-B801-1DF590334418}">
          <p14:sldIdLst>
            <p14:sldId id="293"/>
            <p14:sldId id="298"/>
            <p14:sldId id="299"/>
            <p14:sldId id="300"/>
            <p14:sldId id="313"/>
            <p14:sldId id="301"/>
            <p14:sldId id="302"/>
            <p14:sldId id="303"/>
            <p14:sldId id="305"/>
            <p14:sldId id="304"/>
            <p14:sldId id="306"/>
            <p14:sldId id="307"/>
            <p14:sldId id="309"/>
            <p14:sldId id="308"/>
            <p14:sldId id="297"/>
            <p14:sldId id="312"/>
            <p14:sldId id="310"/>
            <p14:sldId id="311"/>
            <p14:sldId id="315"/>
            <p14:sldId id="314"/>
          </p14:sldIdLst>
        </p14:section>
        <p14:section name="3. t-tests for business impact" id="{4A105B42-97ED-4D16-9FCD-B81D11DB0110}">
          <p14:sldIdLst>
            <p14:sldId id="295"/>
            <p14:sldId id="296"/>
            <p14:sldId id="316"/>
            <p14:sldId id="319"/>
            <p14:sldId id="270"/>
            <p14:sldId id="272"/>
            <p14:sldId id="317"/>
            <p14:sldId id="318"/>
            <p14:sldId id="324"/>
            <p14:sldId id="320"/>
            <p14:sldId id="321"/>
            <p14:sldId id="322"/>
            <p14:sldId id="323"/>
            <p14:sldId id="268"/>
            <p14:sldId id="329"/>
          </p14:sldIdLst>
        </p14:section>
        <p14:section name="4. Conclusion" id="{A4138F31-BD73-4858-9C6C-68D5E4BFA6DB}">
          <p14:sldIdLst>
            <p14:sldId id="325"/>
            <p14:sldId id="326"/>
            <p14:sldId id="327"/>
            <p14:sldId id="328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935"/>
    <a:srgbClr val="CF3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98A70-FA8C-4354-959C-C70678AC9BCF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500C5-13F7-48FC-8160-C29AECF6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5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10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https://pixabay.com/photos/laboratory-analysis-diagnostics-2815639/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31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https://pixabay.com/photos/laboratory-analysis-diagnostics-2815639/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31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get more into depth about how to interpret this p-value later.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confidence interval is a range of population values with which the sample data are compatible. A significance test considers the likelihood that the sample data has come from a particular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hypothesised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population.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15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1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8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38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53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37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15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4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19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Instructions follow on the next slide.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52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Instructions follow on the next slide.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86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36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source: https://unsplash.com/photos/T-br3SYp9kw  </a:t>
            </a:r>
          </a:p>
          <a:p>
            <a:r>
              <a:rPr lang="en-US" dirty="0"/>
              <a:t>“Build on” is a pun :P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01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https://unsplash.com/photos/iuqxv7kFj64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03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mstat.org/asa/files/pdfs/P-ValueStatement.pdf" TargetMode="External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2758122" y="16512"/>
            <a:ext cx="5529960" cy="4788945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-2642538" y="1211424"/>
            <a:ext cx="13130342" cy="56192"/>
          </a:xfrm>
          <a:prstGeom prst="rect">
            <a:avLst/>
          </a:prstGeom>
          <a:solidFill>
            <a:srgbClr val="3D3935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95486" y="-952760"/>
            <a:ext cx="6699438" cy="491152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716308" y="5238750"/>
            <a:ext cx="13542992" cy="418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00"/>
              </a:lnSpc>
            </a:pPr>
            <a:r>
              <a:rPr lang="en-US" sz="10000" spc="600">
                <a:solidFill>
                  <a:srgbClr val="000000"/>
                </a:solidFill>
                <a:latin typeface="League Spartan Bold"/>
              </a:rPr>
              <a:t>EXCEL STATISTICS FOR BUSINESS ANALYTICS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8964937" cy="216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Dataset: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What type is each variable?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(Don’t be afraid to poke at the data!)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664776"/>
              </p:ext>
            </p:extLst>
          </p:nvPr>
        </p:nvGraphicFramePr>
        <p:xfrm>
          <a:off x="838200" y="4500748"/>
          <a:ext cx="16764000" cy="4937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14628330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708182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Type?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tmathssk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math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treadssk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reading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classk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 of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totexpk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Years of total teaching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freelunk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Qualified for free lunch?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92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6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schidkn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School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037272"/>
                  </a:ext>
                </a:extLst>
              </a:tr>
            </a:tbl>
          </a:graphicData>
        </a:graphic>
      </p:graphicFrame>
      <p:pic>
        <p:nvPicPr>
          <p:cNvPr id="92" name="Picture 91">
            <a:extLst>
              <a:ext uri="{FF2B5EF4-FFF2-40B4-BE49-F238E27FC236}">
                <a16:creationId xmlns:a16="http://schemas.microsoft.com/office/drawing/2014/main" id="{19DF61BB-E919-47A8-A709-024329355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556296"/>
            <a:ext cx="5562600" cy="3635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8964937" cy="216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Dataset: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What type is each variable?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(Don’t be afraid to poke at the data!)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44308"/>
              </p:ext>
            </p:extLst>
          </p:nvPr>
        </p:nvGraphicFramePr>
        <p:xfrm>
          <a:off x="838200" y="4500748"/>
          <a:ext cx="16764000" cy="4937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14628330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708182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Type?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tmathssk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math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treadssk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reading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classk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 of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totexpk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Years of total teaching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Discrete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freelunk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Qualified for free lunch?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92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6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schidkn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School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037272"/>
                  </a:ext>
                </a:extLst>
              </a:tr>
            </a:tbl>
          </a:graphicData>
        </a:graphic>
      </p:graphicFrame>
      <p:pic>
        <p:nvPicPr>
          <p:cNvPr id="6" name="Picture 7">
            <a:extLst>
              <a:ext uri="{FF2B5EF4-FFF2-40B4-BE49-F238E27FC236}">
                <a16:creationId xmlns:a16="http://schemas.microsoft.com/office/drawing/2014/main" id="{0FA78A58-BA6A-467D-9244-051E086011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" r="50"/>
          <a:stretch>
            <a:fillRect/>
          </a:stretch>
        </p:blipFill>
        <p:spPr>
          <a:xfrm>
            <a:off x="8077200" y="-339777"/>
            <a:ext cx="9592614" cy="56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78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270"/>
            <a:ext cx="9027146" cy="514074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836057"/>
            <a:ext cx="8187998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VARIABLE TYPES ARE CONTEXTUAL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4CE1-A42D-4110-B5DB-9D713E1AB317}"/>
              </a:ext>
            </a:extLst>
          </p:cNvPr>
          <p:cNvSpPr txBox="1"/>
          <p:nvPr/>
        </p:nvSpPr>
        <p:spPr>
          <a:xfrm>
            <a:off x="914400" y="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WHO KNOWS?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C0AAD-B435-493C-A13A-A44A76BBF7C0}"/>
              </a:ext>
            </a:extLst>
          </p:cNvPr>
          <p:cNvSpPr txBox="1"/>
          <p:nvPr/>
        </p:nvSpPr>
        <p:spPr>
          <a:xfrm>
            <a:off x="914400" y="447613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IT’S NEBULOSE…</a:t>
            </a:r>
          </a:p>
        </p:txBody>
      </p:sp>
    </p:spTree>
    <p:extLst>
      <p:ext uri="{BB962C8B-B14F-4D97-AF65-F5344CB8AC3E}">
        <p14:creationId xmlns:p14="http://schemas.microsoft.com/office/powerpoint/2010/main" val="25326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frequencies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Used for categorical variables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How many of each value do we have? (Counts)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 PivotTables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Demo: </a:t>
            </a:r>
            <a:r>
              <a:rPr lang="en-US" sz="36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28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Descriptive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Used for continuous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Central tendency: what value is the variable centered around?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Mean: “average”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Median: “middle”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Mode: “most common”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54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You are consulting for a non-profit on fundraising strategies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Donation data is shown to the right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Which measure of central tendency (mean/median/mode) should be tracked? 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359188"/>
              </p:ext>
            </p:extLst>
          </p:nvPr>
        </p:nvGraphicFramePr>
        <p:xfrm>
          <a:off x="9753600" y="1809918"/>
          <a:ext cx="5588000" cy="3291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7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You are consulting for a non-profit on fundraising strategies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Donation data is shown to the right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Which measure of central tendency (mean/median/mode) should be tracked? 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Gidole" panose="020B0604020202020204" charset="0"/>
              </a:rPr>
              <a:t>No one statistic rules them all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94462"/>
              </p:ext>
            </p:extLst>
          </p:nvPr>
        </p:nvGraphicFramePr>
        <p:xfrm>
          <a:off x="9753600" y="1809918"/>
          <a:ext cx="5588000" cy="3291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</a:tbl>
          </a:graphicData>
        </a:graphic>
      </p:graphicFrame>
      <p:graphicFrame>
        <p:nvGraphicFramePr>
          <p:cNvPr id="6" name="Table 89">
            <a:extLst>
              <a:ext uri="{FF2B5EF4-FFF2-40B4-BE49-F238E27FC236}">
                <a16:creationId xmlns:a16="http://schemas.microsoft.com/office/drawing/2014/main" id="{29F564BB-98E9-400D-B590-0B7AAFC6B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151279"/>
              </p:ext>
            </p:extLst>
          </p:nvPr>
        </p:nvGraphicFramePr>
        <p:xfrm>
          <a:off x="9753600" y="5676900"/>
          <a:ext cx="5588000" cy="21945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94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374285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Statistic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5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Variability: how spread is the variable from the center?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Range: What are the min/max?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Variance: Relative to the mean, how far away does the data fall?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Standard deviation: Square root of the 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Distribution: How is the data distributed?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Skewness: How lopsided is the data?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1A56B4-C586-409E-8932-343C7FBE6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237" y="5829300"/>
            <a:ext cx="11843377" cy="32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0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Distribution: How is the data distributed?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Kurtosis: How jagged is the data?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F1E60-5ECE-410C-9FD8-D02C1DE41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047441"/>
            <a:ext cx="12039600" cy="318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158" r="16875"/>
          <a:stretch>
            <a:fillRect/>
          </a:stretch>
        </p:blipFill>
        <p:spPr>
          <a:xfrm>
            <a:off x="0" y="0"/>
            <a:ext cx="7565692" cy="1061229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565692" y="3304848"/>
            <a:ext cx="10820975" cy="7070413"/>
          </a:xfrm>
          <a:prstGeom prst="rect">
            <a:avLst/>
          </a:prstGeom>
          <a:solidFill>
            <a:srgbClr val="3D3935">
              <a:alpha val="19607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0" y="5689091"/>
            <a:ext cx="3782846" cy="4597909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2926980" y="7657663"/>
            <a:ext cx="4542492" cy="3933798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367928" y="1155137"/>
            <a:ext cx="9556398" cy="8681703"/>
            <a:chOff x="0" y="0"/>
            <a:chExt cx="12741864" cy="11575604"/>
          </a:xfrm>
        </p:grpSpPr>
        <p:sp>
          <p:nvSpPr>
            <p:cNvPr id="9" name="TextBox 9"/>
            <p:cNvSpPr txBox="1"/>
            <p:nvPr/>
          </p:nvSpPr>
          <p:spPr>
            <a:xfrm>
              <a:off x="0" y="-133350"/>
              <a:ext cx="12741864" cy="1449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100"/>
                </a:lnSpc>
              </a:pPr>
              <a:r>
                <a:rPr lang="en-US" sz="6500" spc="195">
                  <a:solidFill>
                    <a:srgbClr val="000000"/>
                  </a:solidFill>
                  <a:latin typeface="League Spartan Italics"/>
                </a:rPr>
                <a:t>George Mount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17229"/>
              <a:ext cx="12741864" cy="9858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Data Analyst &amp; Educator at Stringfest Analytics</a:t>
              </a:r>
            </a:p>
            <a:p>
              <a:pPr algn="r">
                <a:lnSpc>
                  <a:spcPts val="4500"/>
                </a:lnSpc>
              </a:pPr>
              <a:endParaRPr lang="en-US" sz="3000" spc="30">
                <a:solidFill>
                  <a:srgbClr val="000000"/>
                </a:solidFill>
                <a:latin typeface="Gidole"/>
              </a:endParaRP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George works as an independent analyst and data analytics educator with the goal to help clients manage their data so they think more creatively. He serves as a technical expert and lead curriculum developer for Thinkful’s data analytics program and is the instructor of the DataCamp course “Survey and Measure Development in R.” </a:t>
              </a:r>
            </a:p>
            <a:p>
              <a:pPr algn="r">
                <a:lnSpc>
                  <a:spcPts val="4500"/>
                </a:lnSpc>
              </a:pPr>
              <a:endParaRPr lang="en-US" sz="3000" spc="30">
                <a:solidFill>
                  <a:srgbClr val="000000"/>
                </a:solidFill>
                <a:latin typeface="Gidole"/>
              </a:endParaRP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George blogs about data, innovation, and career development at georgejmount.com. He holds a master’s degree in information systems with a certificate of achievement in quantitative methods from Case Western Reserve University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95400" y="3948942"/>
            <a:ext cx="16116300" cy="354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600" spc="375" dirty="0">
                <a:solidFill>
                  <a:srgbClr val="FFFFFF"/>
                </a:solidFill>
                <a:latin typeface="League Spartan Bold"/>
              </a:rPr>
              <a:t>HAVE YOU INSTALLED THE DATA ANALYSIS TOOLPAK?</a:t>
            </a:r>
          </a:p>
        </p:txBody>
      </p:sp>
    </p:spTree>
    <p:extLst>
      <p:ext uri="{BB962C8B-B14F-4D97-AF65-F5344CB8AC3E}">
        <p14:creationId xmlns:p14="http://schemas.microsoft.com/office/powerpoint/2010/main" val="4281391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785442" y="647700"/>
            <a:ext cx="10717116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 Bold"/>
              </a:rPr>
              <a:t>WINDOWS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0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785442" y="647700"/>
            <a:ext cx="10717116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 Bold"/>
              </a:rPr>
              <a:t>MAC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24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</p:txBody>
      </p:sp>
    </p:spTree>
    <p:extLst>
      <p:ext uri="{BB962C8B-B14F-4D97-AF65-F5344CB8AC3E}">
        <p14:creationId xmlns:p14="http://schemas.microsoft.com/office/powerpoint/2010/main" val="106964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visualization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Histogram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What does the data’s distribution “looks like?”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How many data points lie with each bin?</a:t>
            </a:r>
          </a:p>
        </p:txBody>
      </p:sp>
    </p:spTree>
    <p:extLst>
      <p:ext uri="{BB962C8B-B14F-4D97-AF65-F5344CB8AC3E}">
        <p14:creationId xmlns:p14="http://schemas.microsoft.com/office/powerpoint/2010/main" val="293492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7687509" cy="512947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-121817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427327" y="836057"/>
            <a:ext cx="883197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STATROULETTE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28519" y="5938707"/>
            <a:ext cx="1137495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680" lvl="1" indent="-5715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3600" spc="179" dirty="0">
                <a:solidFill>
                  <a:srgbClr val="F2F0F4"/>
                </a:solidFill>
                <a:latin typeface="Gidole Bold"/>
              </a:rPr>
              <a:t>A roulette wheel returns values between 0 and 36.</a:t>
            </a:r>
          </a:p>
          <a:p>
            <a:pPr marL="868680" lvl="1" indent="-5715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3600" spc="179" dirty="0">
                <a:solidFill>
                  <a:srgbClr val="F2F0F4"/>
                </a:solidFill>
                <a:latin typeface="Gidole Bold"/>
              </a:rPr>
              <a:t>Let’s simulate a game of roulette in Excel</a:t>
            </a:r>
          </a:p>
        </p:txBody>
      </p:sp>
    </p:spTree>
    <p:extLst>
      <p:ext uri="{BB962C8B-B14F-4D97-AF65-F5344CB8AC3E}">
        <p14:creationId xmlns:p14="http://schemas.microsoft.com/office/powerpoint/2010/main" val="2315162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Simulate 500 rounds of a roulette toss using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RANDBETWEEN(0,36)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 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Plot the resulting frequency distribution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Hit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F9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 while in your workbook. What happens? </a:t>
            </a:r>
          </a:p>
        </p:txBody>
      </p:sp>
    </p:spTree>
    <p:extLst>
      <p:ext uri="{BB962C8B-B14F-4D97-AF65-F5344CB8AC3E}">
        <p14:creationId xmlns:p14="http://schemas.microsoft.com/office/powerpoint/2010/main" val="346923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Now, simulate a roulette toss 100 times. 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Take the average toss.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Do this 500 times.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What is the distribution of </a:t>
            </a:r>
            <a:r>
              <a:rPr lang="en-US" sz="3000">
                <a:solidFill>
                  <a:srgbClr val="000000"/>
                </a:solidFill>
                <a:latin typeface="Gidole" panose="020B0604020202020204" charset="0"/>
              </a:rPr>
              <a:t>sample means? </a:t>
            </a:r>
            <a:endParaRPr lang="en-US" sz="3000" dirty="0">
              <a:solidFill>
                <a:srgbClr val="000000"/>
              </a:solidFill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62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-121817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427327" y="836057"/>
            <a:ext cx="8831973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MAGIC… OR STATISTICS?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28519" y="5938707"/>
            <a:ext cx="11374956" cy="275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680" lvl="1" indent="-5715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4800" b="1" spc="179" dirty="0">
                <a:solidFill>
                  <a:srgbClr val="F2F0F4"/>
                </a:solidFill>
                <a:latin typeface="Gidole Bold"/>
              </a:rPr>
              <a:t>Central limit theorem: </a:t>
            </a:r>
            <a:r>
              <a:rPr lang="en-US" sz="4800" spc="179" dirty="0">
                <a:solidFill>
                  <a:srgbClr val="F2F0F4"/>
                </a:solidFill>
                <a:latin typeface="Gidole Bold"/>
              </a:rPr>
              <a:t>the sampling distribution of the mean of any independent, random variable will be normal or nearly normal, if the sample size is large enough.</a:t>
            </a:r>
          </a:p>
        </p:txBody>
      </p:sp>
      <p:sp>
        <p:nvSpPr>
          <p:cNvPr id="11" name="AutoShape 2" descr="Magic, Conjure, Conjurer, Cylinder, Magic Hat, Wand">
            <a:extLst>
              <a:ext uri="{FF2B5EF4-FFF2-40B4-BE49-F238E27FC236}">
                <a16:creationId xmlns:a16="http://schemas.microsoft.com/office/drawing/2014/main" id="{E679F27A-FD88-4672-B0BC-791C421C63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CF8DB7-3864-4286-AF94-A5463F939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242" y="0"/>
            <a:ext cx="8994146" cy="51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96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How large enough is large enough?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B0604020202020204" charset="0"/>
              </a:rPr>
              <a:t>N = 30? 60? 100?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>
                <a:latin typeface="Gidole" panose="020B0604020202020204" charset="0"/>
              </a:rPr>
              <a:t>It depends </a:t>
            </a:r>
            <a:r>
              <a:rPr lang="en-US" sz="4400" dirty="0">
                <a:latin typeface="Gidole" panose="020B0604020202020204" charset="0"/>
              </a:rPr>
              <a:t>on how “normal” your sample is</a:t>
            </a:r>
            <a:endParaRPr lang="en-US" sz="4400" i="1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9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7567947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OBJECTIVES FOR TODAY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436430" y="7015930"/>
            <a:ext cx="365035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>
                <a:solidFill>
                  <a:srgbClr val="000000"/>
                </a:solidFill>
                <a:latin typeface="Gidole"/>
              </a:rPr>
              <a:t>Excel Statistics for Business Analytics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0038" y="3316520"/>
            <a:ext cx="5905084" cy="678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200" spc="30" dirty="0">
                <a:solidFill>
                  <a:srgbClr val="000000"/>
                </a:solidFill>
                <a:latin typeface="Gidole"/>
              </a:rPr>
              <a:t>Explore a dataset for research questions</a:t>
            </a:r>
          </a:p>
          <a:p>
            <a:pPr>
              <a:lnSpc>
                <a:spcPts val="3750"/>
              </a:lnSpc>
            </a:pPr>
            <a:endParaRPr lang="en-US" sz="32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200" spc="30" dirty="0">
                <a:solidFill>
                  <a:srgbClr val="000000"/>
                </a:solidFill>
                <a:latin typeface="Gidole"/>
              </a:rPr>
              <a:t>Check assumptions and build hypotheses</a:t>
            </a:r>
          </a:p>
          <a:p>
            <a:pPr>
              <a:lnSpc>
                <a:spcPts val="3750"/>
              </a:lnSpc>
            </a:pPr>
            <a:endParaRPr lang="en-US" sz="32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200" spc="30" dirty="0">
                <a:solidFill>
                  <a:srgbClr val="000000"/>
                </a:solidFill>
                <a:latin typeface="Gidole"/>
              </a:rPr>
              <a:t>Test formally for a difference in means between two groups</a:t>
            </a:r>
          </a:p>
          <a:p>
            <a:pPr>
              <a:lnSpc>
                <a:spcPts val="3750"/>
              </a:lnSpc>
            </a:pPr>
            <a:endParaRPr lang="en-US" sz="32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200" spc="30" dirty="0">
                <a:solidFill>
                  <a:srgbClr val="000000"/>
                </a:solidFill>
                <a:latin typeface="Gidole"/>
              </a:rPr>
              <a:t>Make compelling business recommendations using inferential statistics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6868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7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2. FOUNDATIONS OF 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2483458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410200" y="264557"/>
            <a:ext cx="11849100" cy="3358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HOUSES WITH AIR CONDITIONING ARE BETTER THAN THOSE WITHOUT  </a:t>
            </a:r>
          </a:p>
        </p:txBody>
      </p:sp>
      <p:pic>
        <p:nvPicPr>
          <p:cNvPr id="1026" name="Picture 2" descr="Air Conditioner, Ac, System, Home, Equipment, Hot, Cool">
            <a:extLst>
              <a:ext uri="{FF2B5EF4-FFF2-40B4-BE49-F238E27FC236}">
                <a16:creationId xmlns:a16="http://schemas.microsoft.com/office/drawing/2014/main" id="{16D130A3-2236-4276-83B6-ECF6649C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51107" cy="51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828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410200" y="264557"/>
            <a:ext cx="11849100" cy="4512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HOUSES WITH AIR CONDITIONING </a:t>
            </a:r>
            <a:r>
              <a:rPr lang="en-US" sz="4800" strike="sngStrike" spc="375" dirty="0">
                <a:solidFill>
                  <a:srgbClr val="000000"/>
                </a:solidFill>
                <a:latin typeface="League Spartan Bold"/>
              </a:rPr>
              <a:t>ARE BETTER</a:t>
            </a: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  HAVE HIGHER VALUES THAN THOSE WITHOUT</a:t>
            </a:r>
            <a:endParaRPr lang="en-US" sz="4800" strike="sngStrike" spc="375" dirty="0">
              <a:solidFill>
                <a:srgbClr val="000000"/>
              </a:solidFill>
              <a:latin typeface="League Spartan Bold"/>
            </a:endParaRPr>
          </a:p>
        </p:txBody>
      </p:sp>
      <p:pic>
        <p:nvPicPr>
          <p:cNvPr id="1026" name="Picture 2" descr="Air Conditioner, Ac, System, Home, Equipment, Hot, Cool">
            <a:extLst>
              <a:ext uri="{FF2B5EF4-FFF2-40B4-BE49-F238E27FC236}">
                <a16:creationId xmlns:a16="http://schemas.microsoft.com/office/drawing/2014/main" id="{16D130A3-2236-4276-83B6-ECF6649C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51107" cy="51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713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410200" y="264557"/>
            <a:ext cx="11849100" cy="4512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HOUSES WITH AIR CONDITIONING </a:t>
            </a:r>
            <a:r>
              <a:rPr lang="en-US" sz="4800" strike="sngStrike" spc="375" dirty="0">
                <a:solidFill>
                  <a:srgbClr val="000000"/>
                </a:solidFill>
                <a:latin typeface="League Spartan Bold"/>
              </a:rPr>
              <a:t>ARE BETTER</a:t>
            </a: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  HAVE HIGHER VALUES THAN THOSE WITHOUT, </a:t>
            </a:r>
            <a:r>
              <a:rPr lang="en-US" sz="4800" i="1" spc="375" dirty="0">
                <a:solidFill>
                  <a:srgbClr val="000000"/>
                </a:solidFill>
                <a:latin typeface="League Spartan Bold"/>
              </a:rPr>
              <a:t>ON AVERAGE</a:t>
            </a:r>
            <a:endParaRPr lang="en-US" sz="4800" strike="sngStrike" spc="375" dirty="0">
              <a:solidFill>
                <a:srgbClr val="000000"/>
              </a:solidFill>
              <a:latin typeface="League Spartan Bold"/>
            </a:endParaRPr>
          </a:p>
        </p:txBody>
      </p:sp>
      <p:pic>
        <p:nvPicPr>
          <p:cNvPr id="1026" name="Picture 2" descr="Air Conditioner, Ac, System, Home, Equipment, Hot, Cool">
            <a:extLst>
              <a:ext uri="{FF2B5EF4-FFF2-40B4-BE49-F238E27FC236}">
                <a16:creationId xmlns:a16="http://schemas.microsoft.com/office/drawing/2014/main" id="{16D130A3-2236-4276-83B6-ECF6649C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51107" cy="51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106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410200" y="264557"/>
            <a:ext cx="11849100" cy="4512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THE AVERAGE VALUE OF ONE CATEGORY IS HIGHER THAN ANOTHER</a:t>
            </a:r>
          </a:p>
          <a:p>
            <a:pPr algn="r">
              <a:lnSpc>
                <a:spcPts val="9000"/>
              </a:lnSpc>
            </a:pP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(</a:t>
            </a:r>
            <a:r>
              <a:rPr lang="en-US" sz="4800" i="1" spc="375" dirty="0">
                <a:solidFill>
                  <a:srgbClr val="000000"/>
                </a:solidFill>
                <a:latin typeface="League Spartan Bold"/>
              </a:rPr>
              <a:t>Independent samples t-test</a:t>
            </a: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)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71AEFCFB-8815-44EB-87A7-E8F34597C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2" name="Picture 2" descr="Background, Baker, Baking, Cooking, Cuisine, Culinary">
            <a:extLst>
              <a:ext uri="{FF2B5EF4-FFF2-40B4-BE49-F238E27FC236}">
                <a16:creationId xmlns:a16="http://schemas.microsoft.com/office/drawing/2014/main" id="{CE992D61-F27F-4303-9650-FDD4B8148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477000" cy="51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845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housing.xlsx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  <a:ea typeface="Roboto Mono" pitchFamily="2" charset="0"/>
              </a:rPr>
              <a:t>Is there a difference</a:t>
            </a: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</a:rPr>
              <a:t> in sales price for homes with air conditioning (</a:t>
            </a:r>
            <a:r>
              <a:rPr lang="en-US" sz="3000" dirty="0" err="1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airco</a:t>
            </a: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</a:rPr>
              <a:t>)? </a:t>
            </a:r>
          </a:p>
        </p:txBody>
      </p:sp>
      <p:pic>
        <p:nvPicPr>
          <p:cNvPr id="2050" name="Picture 2" descr="Wall, Fan, Air Conditioning, Box, Metal, Building">
            <a:extLst>
              <a:ext uri="{FF2B5EF4-FFF2-40B4-BE49-F238E27FC236}">
                <a16:creationId xmlns:a16="http://schemas.microsoft.com/office/drawing/2014/main" id="{0E844ACD-975F-4E34-AE92-D71D245B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483225"/>
            <a:ext cx="9144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39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0000"/>
              </a:solidFill>
              <a:latin typeface="Gidole" panose="020B0604020202020204" charset="0"/>
            </a:endParaRP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housing.xlsx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  <a:ea typeface="Roboto Mono" pitchFamily="2" charset="0"/>
              </a:rPr>
              <a:t>Is there a difference</a:t>
            </a: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</a:rPr>
              <a:t> in sales price for homes with a full, finished basement (</a:t>
            </a:r>
            <a:r>
              <a:rPr lang="en-US" sz="3000" dirty="0" err="1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fullbase</a:t>
            </a: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</a:rPr>
              <a:t>)? </a:t>
            </a:r>
            <a:endParaRPr lang="en-US" sz="3000" dirty="0">
              <a:solidFill>
                <a:srgbClr val="000000"/>
              </a:solidFill>
              <a:latin typeface="Gidole" panose="020B0604020202020204" charset="0"/>
            </a:endParaRP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Save your work – you’ll “build on” it later! </a:t>
            </a:r>
          </a:p>
        </p:txBody>
      </p:sp>
      <p:pic>
        <p:nvPicPr>
          <p:cNvPr id="5122" name="Picture 2" descr="round brown wooden table and chairs under white pendant lamp">
            <a:extLst>
              <a:ext uri="{FF2B5EF4-FFF2-40B4-BE49-F238E27FC236}">
                <a16:creationId xmlns:a16="http://schemas.microsoft.com/office/drawing/2014/main" id="{B2C633EB-C92F-48D4-BCCC-F713C07A5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600" y="38100"/>
            <a:ext cx="685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23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110659" y="1011583"/>
            <a:ext cx="15772737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We have the data… just not </a:t>
            </a:r>
            <a:r>
              <a:rPr lang="en-US" sz="6500" i="1" spc="195" dirty="0">
                <a:solidFill>
                  <a:srgbClr val="F2F0F4"/>
                </a:solidFill>
                <a:latin typeface="League Spartan Italics"/>
              </a:rPr>
              <a:t>all </a:t>
            </a: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of the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716C3-280E-4377-BD60-380B8FF48366}"/>
              </a:ext>
            </a:extLst>
          </p:cNvPr>
          <p:cNvSpPr txBox="1"/>
          <p:nvPr/>
        </p:nvSpPr>
        <p:spPr>
          <a:xfrm>
            <a:off x="228600" y="38481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There is a difference across 546 homes…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… but what about </a:t>
            </a:r>
            <a:r>
              <a:rPr lang="en-US" sz="3600" i="1" dirty="0">
                <a:latin typeface="Gidole" panose="020B0604020202020204" charset="0"/>
              </a:rPr>
              <a:t>all </a:t>
            </a:r>
            <a:r>
              <a:rPr lang="en-US" sz="3600" dirty="0">
                <a:latin typeface="Gidole" panose="020B0604020202020204" charset="0"/>
              </a:rPr>
              <a:t>homes?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Is our sample </a:t>
            </a:r>
            <a:r>
              <a:rPr lang="en-US" sz="3600" i="1" dirty="0">
                <a:latin typeface="Gidole" panose="020B0604020202020204" charset="0"/>
              </a:rPr>
              <a:t>reflective </a:t>
            </a:r>
            <a:r>
              <a:rPr lang="en-US" sz="3600" dirty="0">
                <a:latin typeface="Gidole" panose="020B0604020202020204" charset="0"/>
              </a:rPr>
              <a:t>of their populations? </a:t>
            </a:r>
          </a:p>
        </p:txBody>
      </p:sp>
      <p:pic>
        <p:nvPicPr>
          <p:cNvPr id="6146" name="Picture 2" descr="person holding round glass ball">
            <a:extLst>
              <a:ext uri="{FF2B5EF4-FFF2-40B4-BE49-F238E27FC236}">
                <a16:creationId xmlns:a16="http://schemas.microsoft.com/office/drawing/2014/main" id="{32086C4C-C215-44DC-90F6-CBBBB1E8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6563" y="4448264"/>
            <a:ext cx="4551679" cy="568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110659" y="1011583"/>
            <a:ext cx="15772737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… but that doesn’t stop your phlebotomist!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716C3-280E-4377-BD60-380B8FF48366}"/>
              </a:ext>
            </a:extLst>
          </p:cNvPr>
          <p:cNvSpPr txBox="1"/>
          <p:nvPr/>
        </p:nvSpPr>
        <p:spPr>
          <a:xfrm>
            <a:off x="228600" y="38481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Or your pollster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Or your QA manager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Or your real estate analyst </a:t>
            </a:r>
            <a:r>
              <a:rPr lang="en-US" sz="3600" dirty="0">
                <a:latin typeface="Gidole" panose="020B0604020202020204" charset="0"/>
                <a:sym typeface="Wingdings" panose="05000000000000000000" pitchFamily="2" charset="2"/>
              </a:rPr>
              <a:t>😉</a:t>
            </a:r>
            <a:endParaRPr lang="en-US" sz="3600" dirty="0">
              <a:latin typeface="Gidole" panose="020B0604020202020204" charset="0"/>
            </a:endParaRPr>
          </a:p>
        </p:txBody>
      </p:sp>
      <p:pic>
        <p:nvPicPr>
          <p:cNvPr id="7170" name="Picture 2" descr="Laboratory, Analysis, Diagnostics, Hospital, Tube">
            <a:extLst>
              <a:ext uri="{FF2B5EF4-FFF2-40B4-BE49-F238E27FC236}">
                <a16:creationId xmlns:a16="http://schemas.microsoft.com/office/drawing/2014/main" id="{ECD5CC0A-96C3-49C3-8A0C-44E123DE5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2" y="4198882"/>
            <a:ext cx="7619998" cy="50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96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70784" y="4977825"/>
            <a:ext cx="8386677" cy="33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“You get to look at the data every step of the way, building confidence while learning the tricks of the trade.”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-- John Foreman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3979" r="164" b="31854"/>
          <a:stretch>
            <a:fillRect/>
          </a:stretch>
        </p:blipFill>
        <p:spPr>
          <a:xfrm>
            <a:off x="12827709" y="5006400"/>
            <a:ext cx="5477394" cy="5280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457200"/>
            <a:ext cx="7567947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WHY WOULD WE DO THIS IN EXCEL?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436430" y="7015930"/>
            <a:ext cx="365035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>
                <a:solidFill>
                  <a:srgbClr val="000000"/>
                </a:solidFill>
                <a:latin typeface="Gidole"/>
              </a:rPr>
              <a:t>Excel Statistics for Business Analytics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3219662" y="5228120"/>
            <a:ext cx="5210592" cy="5072974"/>
          </a:xfrm>
          <a:prstGeom prst="rect">
            <a:avLst/>
          </a:prstGeom>
          <a:solidFill>
            <a:srgbClr val="F2F0F4"/>
          </a:solidFill>
        </p:spPr>
      </p:sp>
      <p:grpSp>
        <p:nvGrpSpPr>
          <p:cNvPr id="6" name="Group 6"/>
          <p:cNvGrpSpPr/>
          <p:nvPr/>
        </p:nvGrpSpPr>
        <p:grpSpPr>
          <a:xfrm rot="-5400000">
            <a:off x="13174907" y="5232166"/>
            <a:ext cx="5154391" cy="5064881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5340207" y="5228120"/>
            <a:ext cx="5888671" cy="5113682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13624" y="248180"/>
            <a:ext cx="9287181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GETTING RIGOROUS WITH A HYPOTHESIS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F48C30-1A63-478C-B8FA-34DB8D04A1DB}"/>
              </a:ext>
            </a:extLst>
          </p:cNvPr>
          <p:cNvSpPr txBox="1"/>
          <p:nvPr/>
        </p:nvSpPr>
        <p:spPr>
          <a:xfrm>
            <a:off x="609600" y="4457700"/>
            <a:ext cx="861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00503000000000000" charset="0"/>
              </a:rPr>
              <a:t>Testable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00503000000000000" charset="0"/>
              </a:rPr>
              <a:t>Falsifiable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00503000000000000" charset="0"/>
              </a:rPr>
              <a:t>Burden of proof on the claimant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>
              <a:latin typeface="Gidole" panose="02000503000000000000" charset="0"/>
            </a:endParaRPr>
          </a:p>
        </p:txBody>
      </p:sp>
      <p:pic>
        <p:nvPicPr>
          <p:cNvPr id="9218" name="Picture 2" descr="Courtroom, Benches, Seats, Law, Justice, Lighting, Wood">
            <a:extLst>
              <a:ext uri="{FF2B5EF4-FFF2-40B4-BE49-F238E27FC236}">
                <a16:creationId xmlns:a16="http://schemas.microsoft.com/office/drawing/2014/main" id="{E415B945-44E6-4137-960C-B5DC0FF9A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183" y="0"/>
            <a:ext cx="6949043" cy="522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717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3219662" y="5228120"/>
            <a:ext cx="5210592" cy="5072974"/>
          </a:xfrm>
          <a:prstGeom prst="rect">
            <a:avLst/>
          </a:prstGeom>
          <a:solidFill>
            <a:srgbClr val="F2F0F4"/>
          </a:solidFill>
        </p:spPr>
      </p:sp>
      <p:grpSp>
        <p:nvGrpSpPr>
          <p:cNvPr id="6" name="Group 6"/>
          <p:cNvGrpSpPr/>
          <p:nvPr/>
        </p:nvGrpSpPr>
        <p:grpSpPr>
          <a:xfrm rot="-5400000">
            <a:off x="13174907" y="5232166"/>
            <a:ext cx="5154391" cy="5064881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5340207" y="5228120"/>
            <a:ext cx="5888671" cy="5113682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13624" y="248180"/>
            <a:ext cx="9287181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GETTING RIGOROUS WITH A HYPOTHESIS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1F48C30-1A63-478C-B8FA-34DB8D04A1DB}"/>
                  </a:ext>
                </a:extLst>
              </p:cNvPr>
              <p:cNvSpPr txBox="1"/>
              <p:nvPr/>
            </p:nvSpPr>
            <p:spPr>
              <a:xfrm>
                <a:off x="751915" y="4683509"/>
                <a:ext cx="6791886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6000" b="0" dirty="0">
                  <a:latin typeface="Gidole" panose="02000503000000000000" charset="0"/>
                </a:endParaRPr>
              </a:p>
              <a:p>
                <a:endParaRPr lang="en-US" sz="6000" b="0" dirty="0">
                  <a:latin typeface="Gidole" panose="02000503000000000000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6000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6000" b="0" dirty="0">
                  <a:latin typeface="Gidole" panose="02000503000000000000" charset="0"/>
                </a:endParaRPr>
              </a:p>
              <a:p>
                <a:endParaRPr lang="en-US" sz="6000" dirty="0">
                  <a:latin typeface="Gidole" panose="02000503000000000000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1F48C30-1A63-478C-B8FA-34DB8D04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15" y="4683509"/>
                <a:ext cx="6791886" cy="3785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Courtroom, Benches, Seats, Law, Justice, Lighting, Wood">
            <a:extLst>
              <a:ext uri="{FF2B5EF4-FFF2-40B4-BE49-F238E27FC236}">
                <a16:creationId xmlns:a16="http://schemas.microsoft.com/office/drawing/2014/main" id="{E415B945-44E6-4137-960C-B5DC0FF9A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183" y="0"/>
            <a:ext cx="6949043" cy="522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CF053E2-E749-4BD8-A1BE-1106598DE14E}"/>
              </a:ext>
            </a:extLst>
          </p:cNvPr>
          <p:cNvCxnSpPr/>
          <p:nvPr/>
        </p:nvCxnSpPr>
        <p:spPr>
          <a:xfrm flipV="1">
            <a:off x="7010400" y="4914900"/>
            <a:ext cx="6858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258F7F-1B7C-45E1-B7A1-A090EA377109}"/>
              </a:ext>
            </a:extLst>
          </p:cNvPr>
          <p:cNvSpPr txBox="1"/>
          <p:nvPr/>
        </p:nvSpPr>
        <p:spPr>
          <a:xfrm>
            <a:off x="7870978" y="4222402"/>
            <a:ext cx="21112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dole" panose="02000503000000000000" charset="0"/>
              </a:rPr>
              <a:t>Null: no difference in population means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81EB5C-4CEE-40DF-9D27-E1169DA7BFDA}"/>
              </a:ext>
            </a:extLst>
          </p:cNvPr>
          <p:cNvCxnSpPr>
            <a:cxnSpLocks/>
          </p:cNvCxnSpPr>
          <p:nvPr/>
        </p:nvCxnSpPr>
        <p:spPr>
          <a:xfrm>
            <a:off x="6858000" y="7200900"/>
            <a:ext cx="807443" cy="299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154A65-04D5-4255-AED3-EB1F888AA5E3}"/>
              </a:ext>
            </a:extLst>
          </p:cNvPr>
          <p:cNvSpPr txBox="1"/>
          <p:nvPr/>
        </p:nvSpPr>
        <p:spPr>
          <a:xfrm>
            <a:off x="7840221" y="6807937"/>
            <a:ext cx="21112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dole" panose="02000503000000000000" charset="0"/>
              </a:rPr>
              <a:t>Alternative: some difference in population means</a:t>
            </a:r>
          </a:p>
        </p:txBody>
      </p:sp>
    </p:spTree>
    <p:extLst>
      <p:ext uri="{BB962C8B-B14F-4D97-AF65-F5344CB8AC3E}">
        <p14:creationId xmlns:p14="http://schemas.microsoft.com/office/powerpoint/2010/main" val="174438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110659" y="1011583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… but we don’t </a:t>
            </a:r>
            <a:r>
              <a:rPr lang="en-US" sz="6500" i="1" spc="195" dirty="0">
                <a:solidFill>
                  <a:srgbClr val="F2F0F4"/>
                </a:solidFill>
                <a:latin typeface="League Spartan Italics"/>
              </a:rPr>
              <a:t>know </a:t>
            </a: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the population means…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716C3-280E-4377-BD60-380B8FF48366}"/>
              </a:ext>
            </a:extLst>
          </p:cNvPr>
          <p:cNvSpPr txBox="1"/>
          <p:nvPr/>
        </p:nvSpPr>
        <p:spPr>
          <a:xfrm>
            <a:off x="228600" y="3848100"/>
            <a:ext cx="12420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B0604020202020204" charset="0"/>
              </a:rPr>
              <a:t>Central limit theorem to the rescue!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latin typeface="Gidole" panose="020B0604020202020204" charset="0"/>
              </a:rPr>
              <a:t>Infer </a:t>
            </a:r>
            <a:r>
              <a:rPr lang="en-US" sz="4400" dirty="0">
                <a:latin typeface="Gidole" panose="020B0604020202020204" charset="0"/>
              </a:rPr>
              <a:t>the population mean (which is normally distributed) given a sample mean</a:t>
            </a:r>
            <a:r>
              <a:rPr lang="en-US" sz="4400" i="1" dirty="0">
                <a:latin typeface="Gidole" panose="020B0604020202020204" charset="0"/>
              </a:rPr>
              <a:t>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B0604020202020204" charset="0"/>
              </a:rPr>
              <a:t>... Some uncertainty required.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B0604020202020204" charset="0"/>
              </a:rPr>
              <a:t>Usually 5%</a:t>
            </a:r>
          </a:p>
        </p:txBody>
      </p:sp>
    </p:spTree>
    <p:extLst>
      <p:ext uri="{BB962C8B-B14F-4D97-AF65-F5344CB8AC3E}">
        <p14:creationId xmlns:p14="http://schemas.microsoft.com/office/powerpoint/2010/main" val="278296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8B25D3-7D15-44BE-81F2-5AAA9941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069835"/>
            <a:ext cx="12801600" cy="916445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79E67C-DC58-4CA9-A3C4-6BA347BB4154}"/>
              </a:ext>
            </a:extLst>
          </p:cNvPr>
          <p:cNvCxnSpPr/>
          <p:nvPr/>
        </p:nvCxnSpPr>
        <p:spPr>
          <a:xfrm flipV="1">
            <a:off x="13944600" y="800100"/>
            <a:ext cx="990600" cy="959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1E45FE-5627-48B8-B6F5-BCE040C8C4B6}"/>
              </a:ext>
            </a:extLst>
          </p:cNvPr>
          <p:cNvSpPr txBox="1"/>
          <p:nvPr/>
        </p:nvSpPr>
        <p:spPr>
          <a:xfrm>
            <a:off x="14935200" y="3429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dole" panose="02000503000000000000" charset="0"/>
              </a:rPr>
              <a:t>Critical value</a:t>
            </a:r>
          </a:p>
        </p:txBody>
      </p:sp>
    </p:spTree>
    <p:extLst>
      <p:ext uri="{BB962C8B-B14F-4D97-AF65-F5344CB8AC3E}">
        <p14:creationId xmlns:p14="http://schemas.microsoft.com/office/powerpoint/2010/main" val="300922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95400" y="3948942"/>
            <a:ext cx="16116300" cy="2389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600" spc="375" dirty="0">
                <a:solidFill>
                  <a:srgbClr val="FFFFFF"/>
                </a:solidFill>
                <a:latin typeface="League Spartan Bold"/>
              </a:rPr>
              <a:t>EXPLICIT WARNING:</a:t>
            </a:r>
          </a:p>
          <a:p>
            <a:pPr algn="ctr">
              <a:lnSpc>
                <a:spcPts val="9000"/>
              </a:lnSpc>
            </a:pPr>
            <a:r>
              <a:rPr lang="en-US" sz="9600" spc="375" dirty="0">
                <a:solidFill>
                  <a:srgbClr val="FFFFFF"/>
                </a:solidFill>
                <a:latin typeface="League Spartan Bold"/>
              </a:rPr>
              <a:t>MATH AHEAD</a:t>
            </a:r>
          </a:p>
        </p:txBody>
      </p:sp>
    </p:spTree>
    <p:extLst>
      <p:ext uri="{BB962C8B-B14F-4D97-AF65-F5344CB8AC3E}">
        <p14:creationId xmlns:p14="http://schemas.microsoft.com/office/powerpoint/2010/main" val="2453324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5B4D24-80E0-4571-BB31-AA58B4E4BE0A}"/>
                  </a:ext>
                </a:extLst>
              </p:cNvPr>
              <p:cNvSpPr txBox="1"/>
              <p:nvPr/>
            </p:nvSpPr>
            <p:spPr>
              <a:xfrm>
                <a:off x="381000" y="2095500"/>
                <a:ext cx="5791200" cy="4710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7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7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7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5B4D24-80E0-4571-BB31-AA58B4E4B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095500"/>
                <a:ext cx="5791200" cy="47109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97B4240-D1EB-4F5F-83AC-E231E7BE96D0}"/>
              </a:ext>
            </a:extLst>
          </p:cNvPr>
          <p:cNvSpPr txBox="1"/>
          <p:nvPr/>
        </p:nvSpPr>
        <p:spPr>
          <a:xfrm>
            <a:off x="2110659" y="190500"/>
            <a:ext cx="1599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Gidole" panose="02000503000000000000" charset="0"/>
              </a:rPr>
              <a:t>Calculating the test statistic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CB0EA7-4E29-41AC-9ADA-8375A4C535EE}"/>
                  </a:ext>
                </a:extLst>
              </p:cNvPr>
              <p:cNvSpPr txBox="1"/>
              <p:nvPr/>
            </p:nvSpPr>
            <p:spPr>
              <a:xfrm>
                <a:off x="8126042" y="3020818"/>
                <a:ext cx="99822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6000" dirty="0"/>
                  <a:t> sample mean</a:t>
                </a:r>
              </a:p>
              <a:p>
                <a14:m>
                  <m:oMath xmlns:m="http://schemas.openxmlformats.org/officeDocument/2006/math"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6000" dirty="0"/>
                  <a:t> = sample standard deviation</a:t>
                </a:r>
              </a:p>
              <a:p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6000" dirty="0"/>
                  <a:t> = sample size</a:t>
                </a:r>
              </a:p>
              <a:p>
                <a:endParaRPr lang="en-US" sz="6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CB0EA7-4E29-41AC-9ADA-8375A4C53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042" y="3020818"/>
                <a:ext cx="9982200" cy="3785652"/>
              </a:xfrm>
              <a:prstGeom prst="rect">
                <a:avLst/>
              </a:prstGeom>
              <a:blipFill>
                <a:blip r:embed="rId4"/>
                <a:stretch>
                  <a:fillRect t="-4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410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7B4240-D1EB-4F5F-83AC-E231E7BE96D0}"/>
              </a:ext>
            </a:extLst>
          </p:cNvPr>
          <p:cNvSpPr txBox="1"/>
          <p:nvPr/>
        </p:nvSpPr>
        <p:spPr>
          <a:xfrm>
            <a:off x="2110659" y="190500"/>
            <a:ext cx="13230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Gidole" panose="02000503000000000000" charset="0"/>
              </a:rPr>
              <a:t>For every test statistic, a p-value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AB675DA-7626-485F-9C00-59AB66A68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402135"/>
            <a:ext cx="7052428" cy="864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609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5B4D24-80E0-4571-BB31-AA58B4E4BE0A}"/>
                  </a:ext>
                </a:extLst>
              </p:cNvPr>
              <p:cNvSpPr txBox="1"/>
              <p:nvPr/>
            </p:nvSpPr>
            <p:spPr>
              <a:xfrm>
                <a:off x="0" y="3096491"/>
                <a:ext cx="8458200" cy="218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.=</m:t>
                      </m:r>
                      <m:acc>
                        <m:accPr>
                          <m:chr m:val="̅"/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∓</m:t>
                      </m:r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f>
                            <m:fPr>
                              <m:type m:val="skw"/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5B4D24-80E0-4571-BB31-AA58B4E4B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96491"/>
                <a:ext cx="8458200" cy="2189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97B4240-D1EB-4F5F-83AC-E231E7BE96D0}"/>
              </a:ext>
            </a:extLst>
          </p:cNvPr>
          <p:cNvSpPr txBox="1"/>
          <p:nvPr/>
        </p:nvSpPr>
        <p:spPr>
          <a:xfrm>
            <a:off x="2110659" y="190500"/>
            <a:ext cx="1599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Gidole" panose="02000503000000000000" charset="0"/>
              </a:rPr>
              <a:t>Calculating the 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CB0EA7-4E29-41AC-9ADA-8375A4C535EE}"/>
                  </a:ext>
                </a:extLst>
              </p:cNvPr>
              <p:cNvSpPr txBox="1"/>
              <p:nvPr/>
            </p:nvSpPr>
            <p:spPr>
              <a:xfrm>
                <a:off x="9982200" y="3086100"/>
                <a:ext cx="8153400" cy="591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6000" dirty="0"/>
                  <a:t> sample mean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en-US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sz="6000" dirty="0"/>
                  <a:t>= critical value</a:t>
                </a:r>
              </a:p>
              <a:p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6000" dirty="0"/>
                  <a:t>= population standard deviation</a:t>
                </a:r>
              </a:p>
              <a:p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6000" dirty="0"/>
                  <a:t> = population mean</a:t>
                </a:r>
              </a:p>
              <a:p>
                <a:endParaRPr lang="en-US" sz="6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CB0EA7-4E29-41AC-9ADA-8375A4C53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3086100"/>
                <a:ext cx="8153400" cy="5918672"/>
              </a:xfrm>
              <a:prstGeom prst="rect">
                <a:avLst/>
              </a:prstGeom>
              <a:blipFill>
                <a:blip r:embed="rId4"/>
                <a:stretch>
                  <a:fillRect l="-4562" t="-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0F9F87-2B83-4029-98A9-14E57FDF3DE7}"/>
              </a:ext>
            </a:extLst>
          </p:cNvPr>
          <p:cNvCxnSpPr>
            <a:cxnSpLocks/>
          </p:cNvCxnSpPr>
          <p:nvPr/>
        </p:nvCxnSpPr>
        <p:spPr>
          <a:xfrm flipH="1">
            <a:off x="1066800" y="4991100"/>
            <a:ext cx="16002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645EBA-6571-4E57-BD11-C5D90560C713}"/>
              </a:ext>
            </a:extLst>
          </p:cNvPr>
          <p:cNvSpPr txBox="1"/>
          <p:nvPr/>
        </p:nvSpPr>
        <p:spPr>
          <a:xfrm>
            <a:off x="278170" y="5971649"/>
            <a:ext cx="15772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idole" panose="02000503000000000000" charset="0"/>
              </a:rPr>
              <a:t>1. Point estimate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BD5C47-5B0E-4A79-843E-2A73A4F70C15}"/>
              </a:ext>
            </a:extLst>
          </p:cNvPr>
          <p:cNvSpPr txBox="1"/>
          <p:nvPr/>
        </p:nvSpPr>
        <p:spPr>
          <a:xfrm>
            <a:off x="6854312" y="7265276"/>
            <a:ext cx="2365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idole" panose="02000503000000000000" charset="0"/>
              </a:rPr>
              <a:t>3. Margin of error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2F0F30-6CAB-4893-BF34-34BE03B22E30}"/>
              </a:ext>
            </a:extLst>
          </p:cNvPr>
          <p:cNvCxnSpPr>
            <a:cxnSpLocks/>
          </p:cNvCxnSpPr>
          <p:nvPr/>
        </p:nvCxnSpPr>
        <p:spPr>
          <a:xfrm flipH="1">
            <a:off x="5715000" y="5410200"/>
            <a:ext cx="1524000" cy="635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AF55B32-544B-4DD9-B1FE-C393CCBA5618}"/>
              </a:ext>
            </a:extLst>
          </p:cNvPr>
          <p:cNvSpPr txBox="1"/>
          <p:nvPr/>
        </p:nvSpPr>
        <p:spPr>
          <a:xfrm>
            <a:off x="4061541" y="6188058"/>
            <a:ext cx="2365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idole" panose="02000503000000000000" charset="0"/>
              </a:rPr>
              <a:t>2. Standard error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DA9CAA-09FF-4C1C-AB16-1679AC30AF85}"/>
              </a:ext>
            </a:extLst>
          </p:cNvPr>
          <p:cNvSpPr/>
          <p:nvPr/>
        </p:nvSpPr>
        <p:spPr>
          <a:xfrm>
            <a:off x="4229100" y="3086100"/>
            <a:ext cx="4444522" cy="23241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1D66CB-88F5-421C-AA1B-C81264E9EFE6}"/>
              </a:ext>
            </a:extLst>
          </p:cNvPr>
          <p:cNvCxnSpPr>
            <a:cxnSpLocks/>
          </p:cNvCxnSpPr>
          <p:nvPr/>
        </p:nvCxnSpPr>
        <p:spPr>
          <a:xfrm>
            <a:off x="7391400" y="5438337"/>
            <a:ext cx="344607" cy="1944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517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8B25D3-7D15-44BE-81F2-5AAA9941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7" y="2891824"/>
            <a:ext cx="10087332" cy="722135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E3DA17-BDBF-4DA5-A24F-840555E2B3C4}"/>
              </a:ext>
            </a:extLst>
          </p:cNvPr>
          <p:cNvSpPr txBox="1"/>
          <p:nvPr/>
        </p:nvSpPr>
        <p:spPr>
          <a:xfrm>
            <a:off x="2110659" y="419100"/>
            <a:ext cx="1599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Gidole" panose="02000503000000000000" charset="0"/>
              </a:rPr>
              <a:t>Does the test score exceed the critical value?</a:t>
            </a:r>
          </a:p>
        </p:txBody>
      </p:sp>
    </p:spTree>
    <p:extLst>
      <p:ext uri="{BB962C8B-B14F-4D97-AF65-F5344CB8AC3E}">
        <p14:creationId xmlns:p14="http://schemas.microsoft.com/office/powerpoint/2010/main" val="4026011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5B4D24-80E0-4571-BB31-AA58B4E4BE0A}"/>
                  </a:ext>
                </a:extLst>
              </p:cNvPr>
              <p:cNvSpPr txBox="1"/>
              <p:nvPr/>
            </p:nvSpPr>
            <p:spPr>
              <a:xfrm>
                <a:off x="0" y="3096491"/>
                <a:ext cx="8458200" cy="218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.=</m:t>
                      </m:r>
                      <m:acc>
                        <m:accPr>
                          <m:chr m:val="̅"/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∓</m:t>
                      </m:r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f>
                            <m:fPr>
                              <m:type m:val="skw"/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5B4D24-80E0-4571-BB31-AA58B4E4B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96491"/>
                <a:ext cx="8458200" cy="2189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97B4240-D1EB-4F5F-83AC-E231E7BE96D0}"/>
              </a:ext>
            </a:extLst>
          </p:cNvPr>
          <p:cNvSpPr txBox="1"/>
          <p:nvPr/>
        </p:nvSpPr>
        <p:spPr>
          <a:xfrm>
            <a:off x="2110659" y="190500"/>
            <a:ext cx="1599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Gidole" panose="02000503000000000000" charset="0"/>
              </a:rPr>
              <a:t>Calculating the 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CB0EA7-4E29-41AC-9ADA-8375A4C535EE}"/>
                  </a:ext>
                </a:extLst>
              </p:cNvPr>
              <p:cNvSpPr txBox="1"/>
              <p:nvPr/>
            </p:nvSpPr>
            <p:spPr>
              <a:xfrm>
                <a:off x="9982200" y="3086100"/>
                <a:ext cx="8153400" cy="591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6000" dirty="0"/>
                  <a:t> sample mean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en-US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sz="6000" dirty="0"/>
                  <a:t>= critical value</a:t>
                </a:r>
              </a:p>
              <a:p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6000" dirty="0"/>
                  <a:t>= population standard deviation</a:t>
                </a:r>
              </a:p>
              <a:p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6000" dirty="0"/>
                  <a:t> = population mean</a:t>
                </a:r>
              </a:p>
              <a:p>
                <a:endParaRPr lang="en-US" sz="6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CB0EA7-4E29-41AC-9ADA-8375A4C53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3086100"/>
                <a:ext cx="8153400" cy="5918672"/>
              </a:xfrm>
              <a:prstGeom prst="rect">
                <a:avLst/>
              </a:prstGeom>
              <a:blipFill>
                <a:blip r:embed="rId4"/>
                <a:stretch>
                  <a:fillRect l="-4562" t="-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0F9F87-2B83-4029-98A9-14E57FDF3DE7}"/>
              </a:ext>
            </a:extLst>
          </p:cNvPr>
          <p:cNvCxnSpPr>
            <a:cxnSpLocks/>
          </p:cNvCxnSpPr>
          <p:nvPr/>
        </p:nvCxnSpPr>
        <p:spPr>
          <a:xfrm flipH="1">
            <a:off x="1066800" y="4991100"/>
            <a:ext cx="16002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645EBA-6571-4E57-BD11-C5D90560C713}"/>
              </a:ext>
            </a:extLst>
          </p:cNvPr>
          <p:cNvSpPr txBox="1"/>
          <p:nvPr/>
        </p:nvSpPr>
        <p:spPr>
          <a:xfrm>
            <a:off x="278170" y="5971649"/>
            <a:ext cx="15772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idole" panose="02000503000000000000" charset="0"/>
              </a:rPr>
              <a:t>1. Point estimate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BD5C47-5B0E-4A79-843E-2A73A4F70C15}"/>
              </a:ext>
            </a:extLst>
          </p:cNvPr>
          <p:cNvSpPr txBox="1"/>
          <p:nvPr/>
        </p:nvSpPr>
        <p:spPr>
          <a:xfrm>
            <a:off x="6854312" y="7265276"/>
            <a:ext cx="2365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idole" panose="02000503000000000000" charset="0"/>
              </a:rPr>
              <a:t>3. Margin of error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2F0F30-6CAB-4893-BF34-34BE03B22E30}"/>
              </a:ext>
            </a:extLst>
          </p:cNvPr>
          <p:cNvCxnSpPr>
            <a:cxnSpLocks/>
          </p:cNvCxnSpPr>
          <p:nvPr/>
        </p:nvCxnSpPr>
        <p:spPr>
          <a:xfrm flipH="1">
            <a:off x="5715000" y="5410200"/>
            <a:ext cx="1524000" cy="635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AF55B32-544B-4DD9-B1FE-C393CCBA5618}"/>
              </a:ext>
            </a:extLst>
          </p:cNvPr>
          <p:cNvSpPr txBox="1"/>
          <p:nvPr/>
        </p:nvSpPr>
        <p:spPr>
          <a:xfrm>
            <a:off x="4061541" y="6188058"/>
            <a:ext cx="2365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idole" panose="02000503000000000000" charset="0"/>
              </a:rPr>
              <a:t>2. Standard error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DA9CAA-09FF-4C1C-AB16-1679AC30AF85}"/>
              </a:ext>
            </a:extLst>
          </p:cNvPr>
          <p:cNvSpPr/>
          <p:nvPr/>
        </p:nvSpPr>
        <p:spPr>
          <a:xfrm>
            <a:off x="4229100" y="3086100"/>
            <a:ext cx="4444522" cy="23241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1D66CB-88F5-421C-AA1B-C81264E9EFE6}"/>
              </a:ext>
            </a:extLst>
          </p:cNvPr>
          <p:cNvCxnSpPr>
            <a:cxnSpLocks/>
          </p:cNvCxnSpPr>
          <p:nvPr/>
        </p:nvCxnSpPr>
        <p:spPr>
          <a:xfrm>
            <a:off x="7391400" y="5438337"/>
            <a:ext cx="344607" cy="1944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301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1. EXPLORATORY DATA ANALYSIS IN EXCEL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6868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02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3. T-TESTS FOR BUSINESS IMPACT</a:t>
            </a:r>
          </a:p>
        </p:txBody>
      </p:sp>
    </p:spTree>
    <p:extLst>
      <p:ext uri="{BB962C8B-B14F-4D97-AF65-F5344CB8AC3E}">
        <p14:creationId xmlns:p14="http://schemas.microsoft.com/office/powerpoint/2010/main" val="443012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62586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WARM-UP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11059205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Gidole" panose="020B0604020202020204" charset="0"/>
              </a:rPr>
              <a:t>We want to test for a significant difference in sale price between houses with and without air conditioning.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Gidole" panose="020B0604020202020204" charset="0"/>
              </a:rPr>
              <a:t>What are our hypotheses?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D4BC01-5621-4F3D-A67B-B331805652FF}"/>
                  </a:ext>
                </a:extLst>
              </p:cNvPr>
              <p:cNvSpPr txBox="1"/>
              <p:nvPr/>
            </p:nvSpPr>
            <p:spPr>
              <a:xfrm>
                <a:off x="4338297" y="4690403"/>
                <a:ext cx="8163486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8000" b="0" dirty="0">
                  <a:latin typeface="Gidole" panose="02000503000000000000" charset="0"/>
                </a:endParaRPr>
              </a:p>
              <a:p>
                <a:endParaRPr lang="en-US" sz="8000" b="0" dirty="0">
                  <a:latin typeface="Gidole" panose="02000503000000000000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8000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8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8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8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8000" b="0" dirty="0">
                  <a:latin typeface="Gidole" panose="02000503000000000000" charset="0"/>
                </a:endParaRPr>
              </a:p>
              <a:p>
                <a:endParaRPr lang="en-US" sz="8000" dirty="0">
                  <a:latin typeface="Gidole" panose="02000503000000000000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D4BC01-5621-4F3D-A67B-B33180565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297" y="4690403"/>
                <a:ext cx="8163486" cy="5016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10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housing-inferential.xlsx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Is there a significant difference in sales price for homes with air conditioning? </a:t>
            </a:r>
          </a:p>
        </p:txBody>
      </p:sp>
    </p:spTree>
    <p:extLst>
      <p:ext uri="{BB962C8B-B14F-4D97-AF65-F5344CB8AC3E}">
        <p14:creationId xmlns:p14="http://schemas.microsoft.com/office/powerpoint/2010/main" val="209051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housing-inferential.xlsx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Is there a significant difference in sales price for homes with a full, finished basement? </a:t>
            </a:r>
          </a:p>
        </p:txBody>
      </p:sp>
    </p:spTree>
    <p:extLst>
      <p:ext uri="{BB962C8B-B14F-4D97-AF65-F5344CB8AC3E}">
        <p14:creationId xmlns:p14="http://schemas.microsoft.com/office/powerpoint/2010/main" val="20557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2" y="3566507"/>
            <a:ext cx="7624318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4800" b="1" spc="340" dirty="0">
                <a:solidFill>
                  <a:srgbClr val="F2F0F4"/>
                </a:solidFill>
                <a:latin typeface="Gidole"/>
              </a:rPr>
              <a:t>A p-value is the probability of obtaining an effect at least as extreme as the one in your sample data, </a:t>
            </a:r>
            <a:r>
              <a:rPr lang="en-US" sz="4800" b="1" i="1" spc="340" dirty="0">
                <a:solidFill>
                  <a:srgbClr val="F2F0F4"/>
                </a:solidFill>
                <a:latin typeface="Gidole"/>
              </a:rPr>
              <a:t>assuming the null hypothesis is true</a:t>
            </a:r>
            <a:r>
              <a:rPr lang="en-US" sz="4800" b="1" spc="340" dirty="0">
                <a:solidFill>
                  <a:srgbClr val="F2F0F4"/>
                </a:solidFill>
                <a:latin typeface="Gidole"/>
              </a:rPr>
              <a:t>.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148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A p-value is NOT a probability of making a mistake.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8E68C4-8627-4ED9-AA5E-E81D9E10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0" y="1943100"/>
            <a:ext cx="7109949" cy="5971657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785442" y="457843"/>
            <a:ext cx="10717116" cy="550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4800" spc="160" dirty="0">
                <a:solidFill>
                  <a:srgbClr val="000000"/>
                </a:solidFill>
                <a:latin typeface="League Spartan Bold"/>
              </a:rPr>
              <a:t>INTERPRETING P-VALUES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ED4EEB1A-7CEE-4D74-BE3C-D43A06075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19144"/>
              </p:ext>
            </p:extLst>
          </p:nvPr>
        </p:nvGraphicFramePr>
        <p:xfrm>
          <a:off x="3048000" y="2043057"/>
          <a:ext cx="13333074" cy="5491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878760016"/>
                    </a:ext>
                  </a:extLst>
                </a:gridCol>
                <a:gridCol w="11504274">
                  <a:extLst>
                    <a:ext uri="{9D8B030D-6E8A-4147-A177-3AD203B41FA5}">
                      <a16:colId xmlns:a16="http://schemas.microsoft.com/office/drawing/2014/main" val="2648005437"/>
                    </a:ext>
                  </a:extLst>
                </a:gridCol>
              </a:tblGrid>
              <a:tr h="498039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899823"/>
                  </a:ext>
                </a:extLst>
              </a:tr>
              <a:tr h="122804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Assuming the null is true, you would obtain the observed difference or more in 2% of samples due to random error.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080981"/>
                  </a:ext>
                </a:extLst>
              </a:tr>
              <a:tr h="122804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.085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Assuming the null is true, you would obtain the observed difference or more in 8.5% of samples due to random error.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7587"/>
                  </a:ext>
                </a:extLst>
              </a:tr>
              <a:tr h="122804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Assuming the null is true, you would obtain the observed difference or more in 50% of samples due to random error.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409069"/>
                  </a:ext>
                </a:extLst>
              </a:tr>
              <a:tr h="122804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Assuming the null is true, you would obtain the observed difference or more in .05% of samples due to random error.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4718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2" y="3566507"/>
            <a:ext cx="7624318" cy="461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4800" b="1" spc="340" dirty="0">
                <a:solidFill>
                  <a:srgbClr val="F2F0F4"/>
                </a:solidFill>
                <a:latin typeface="Gidole"/>
              </a:rPr>
              <a:t>A p-value does not tell you </a:t>
            </a:r>
            <a:r>
              <a:rPr lang="en-US" sz="4800" b="1" i="1" spc="340" dirty="0">
                <a:solidFill>
                  <a:srgbClr val="F2F0F4"/>
                </a:solidFill>
                <a:latin typeface="Gidole"/>
              </a:rPr>
              <a:t>how much </a:t>
            </a:r>
            <a:r>
              <a:rPr lang="en-US" sz="4800" b="1" spc="340" dirty="0">
                <a:solidFill>
                  <a:srgbClr val="F2F0F4"/>
                </a:solidFill>
                <a:latin typeface="Gidole"/>
              </a:rPr>
              <a:t>of a difference there is, only that there is likely to be a difference. </a:t>
            </a:r>
          </a:p>
          <a:p>
            <a:pPr>
              <a:lnSpc>
                <a:spcPts val="4522"/>
              </a:lnSpc>
            </a:pPr>
            <a:endParaRPr lang="en-US" sz="4800" b="1" spc="340" dirty="0">
              <a:solidFill>
                <a:srgbClr val="F2F0F4"/>
              </a:solidFill>
              <a:latin typeface="Gidole"/>
            </a:endParaRPr>
          </a:p>
          <a:p>
            <a:pPr>
              <a:lnSpc>
                <a:spcPts val="4522"/>
              </a:lnSpc>
            </a:pPr>
            <a:r>
              <a:rPr lang="en-US" sz="4800" b="1" spc="340" dirty="0">
                <a:solidFill>
                  <a:srgbClr val="F2F0F4"/>
                </a:solidFill>
                <a:latin typeface="Gidole"/>
              </a:rPr>
              <a:t>The confidence interval will give us a substantive measure.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148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A p-value is NOT a substantive measure.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439EAD-A91F-48A8-8291-21EE93487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629" y="2171700"/>
            <a:ext cx="5680688" cy="568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8007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15250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ONE STAT </a:t>
            </a:r>
            <a:r>
              <a:rPr lang="en-US" sz="7200" strike="sngStrike" dirty="0">
                <a:solidFill>
                  <a:srgbClr val="000000"/>
                </a:solidFill>
                <a:latin typeface="Open Sans Extra Bold"/>
              </a:rPr>
              <a:t>TO RULE THEM 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168D82-36D1-43A5-827E-858DAF95D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19300"/>
            <a:ext cx="13485702" cy="72872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F2D2AE-4FD4-4BE7-8604-5A09DEF80056}"/>
              </a:ext>
            </a:extLst>
          </p:cNvPr>
          <p:cNvSpPr txBox="1"/>
          <p:nvPr/>
        </p:nvSpPr>
        <p:spPr>
          <a:xfrm>
            <a:off x="381000" y="9536189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dole" panose="020B0604020202020204" charset="0"/>
                <a:hlinkClick r:id="rId5"/>
              </a:rPr>
              <a:t>https://www.amstat.org/asa/files/pdfs/P-ValueStatement.pdf</a:t>
            </a:r>
            <a:r>
              <a:rPr lang="en-US" sz="2400" dirty="0">
                <a:latin typeface="Gidole" panose="020B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66448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1044960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housing-inferential.xlsx 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(continued)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Calculate the confidence interval for difference in prices for homes with air conditioning</a:t>
            </a:r>
          </a:p>
        </p:txBody>
      </p:sp>
    </p:spTree>
    <p:extLst>
      <p:ext uri="{BB962C8B-B14F-4D97-AF65-F5344CB8AC3E}">
        <p14:creationId xmlns:p14="http://schemas.microsoft.com/office/powerpoint/2010/main" val="81665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g, Puppy, Canine, Vet, Veterinarian, Medical Care">
            <a:extLst>
              <a:ext uri="{FF2B5EF4-FFF2-40B4-BE49-F238E27FC236}">
                <a16:creationId xmlns:a16="http://schemas.microsoft.com/office/drawing/2014/main" id="{C69D2FD6-39D6-4126-8024-F3E6CE69A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5176581"/>
            <a:ext cx="7162800" cy="511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What the hey is EDA?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23FCD4AA-20CA-41F6-BF01-5DFF1D9E9332}"/>
              </a:ext>
            </a:extLst>
          </p:cNvPr>
          <p:cNvSpPr txBox="1"/>
          <p:nvPr/>
        </p:nvSpPr>
        <p:spPr>
          <a:xfrm>
            <a:off x="14284565" y="5202875"/>
            <a:ext cx="1812701" cy="10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latin typeface="League Spartan Italics"/>
              </a:rPr>
              <a:t>YOU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3D721DE-945B-43CD-8590-E4F9CC598B66}"/>
              </a:ext>
            </a:extLst>
          </p:cNvPr>
          <p:cNvSpPr txBox="1"/>
          <p:nvPr/>
        </p:nvSpPr>
        <p:spPr>
          <a:xfrm>
            <a:off x="11667732" y="8953500"/>
            <a:ext cx="2590800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3800" spc="195" dirty="0">
                <a:latin typeface="League Spartan Italics"/>
              </a:rPr>
              <a:t>YOUR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dole" panose="020B0604020202020204" charset="0"/>
              </a:rPr>
              <a:t>Preliminary understanding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Classify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Summarize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Visualize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Check assumptions before using them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1044960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housing-inferential.xlsx 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(continued)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Calculate the confidence interval for difference in prices for homes with a full, finished basement</a:t>
            </a:r>
          </a:p>
        </p:txBody>
      </p:sp>
    </p:spTree>
    <p:extLst>
      <p:ext uri="{BB962C8B-B14F-4D97-AF65-F5344CB8AC3E}">
        <p14:creationId xmlns:p14="http://schemas.microsoft.com/office/powerpoint/2010/main" val="48712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3219662" y="5228120"/>
            <a:ext cx="5210592" cy="5072974"/>
          </a:xfrm>
          <a:prstGeom prst="rect">
            <a:avLst/>
          </a:prstGeom>
          <a:solidFill>
            <a:srgbClr val="F2F0F4"/>
          </a:solidFill>
        </p:spPr>
      </p:sp>
      <p:grpSp>
        <p:nvGrpSpPr>
          <p:cNvPr id="6" name="Group 6"/>
          <p:cNvGrpSpPr/>
          <p:nvPr/>
        </p:nvGrpSpPr>
        <p:grpSpPr>
          <a:xfrm rot="-5400000">
            <a:off x="13174907" y="5232166"/>
            <a:ext cx="5154391" cy="5064881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5340207" y="5228120"/>
            <a:ext cx="5888671" cy="5113682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13624" y="248180"/>
            <a:ext cx="9287181" cy="342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6600" spc="375" dirty="0">
                <a:solidFill>
                  <a:srgbClr val="000000"/>
                </a:solidFill>
                <a:latin typeface="League Spartan Bold"/>
              </a:rPr>
              <a:t>PRESENTING T-TEST RESULTS FOR BUSINESS IMPACT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F48C30-1A63-478C-B8FA-34DB8D04A1DB}"/>
              </a:ext>
            </a:extLst>
          </p:cNvPr>
          <p:cNvSpPr txBox="1"/>
          <p:nvPr/>
        </p:nvSpPr>
        <p:spPr>
          <a:xfrm>
            <a:off x="609600" y="4457700"/>
            <a:ext cx="8610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00503000000000000" charset="0"/>
              </a:rPr>
              <a:t>Methods are not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00503000000000000" charset="0"/>
              </a:rPr>
              <a:t>Translate to the universal denominator … </a:t>
            </a:r>
            <a:r>
              <a:rPr lang="en-US" sz="4400" b="1" dirty="0">
                <a:latin typeface="Gidole" panose="02000503000000000000" charset="0"/>
              </a:rPr>
              <a:t>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00503000000000000" charset="0"/>
              </a:rPr>
              <a:t>When in doubt, visualize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>
              <a:latin typeface="Gidole" panose="02000503000000000000" charset="0"/>
            </a:endParaRPr>
          </a:p>
        </p:txBody>
      </p:sp>
      <p:pic>
        <p:nvPicPr>
          <p:cNvPr id="5122" name="Picture 2" descr="turned on LED projector on table">
            <a:extLst>
              <a:ext uri="{FF2B5EF4-FFF2-40B4-BE49-F238E27FC236}">
                <a16:creationId xmlns:a16="http://schemas.microsoft.com/office/drawing/2014/main" id="{F5674240-B4B9-434B-80E7-E63426B47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662" y="5443"/>
            <a:ext cx="5071671" cy="522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5790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1044960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housing-inferential.xlsx 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(continued)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Visualize the difference in average sales price for homes with air conditioning</a:t>
            </a:r>
          </a:p>
        </p:txBody>
      </p:sp>
    </p:spTree>
    <p:extLst>
      <p:ext uri="{BB962C8B-B14F-4D97-AF65-F5344CB8AC3E}">
        <p14:creationId xmlns:p14="http://schemas.microsoft.com/office/powerpoint/2010/main" val="140952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1044960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housing-inferential.xlsx 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(continued)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Visualize the difference in average sales price for homes with gas for hot water heating (</a:t>
            </a:r>
            <a:r>
              <a:rPr lang="en-US" sz="3000" dirty="0" err="1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gashw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038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019800" y="628449"/>
            <a:ext cx="11231891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It’s your world, the statistics are just living in it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11601" y="4840605"/>
            <a:ext cx="9604968" cy="27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 dirty="0">
                <a:solidFill>
                  <a:srgbClr val="F2F0F4"/>
                </a:solidFill>
                <a:latin typeface="Open Sans Extra Bold"/>
              </a:rPr>
              <a:t>CASE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 dirty="0">
                <a:solidFill>
                  <a:srgbClr val="F2F0F4"/>
                </a:solidFill>
                <a:latin typeface="Open Sans Extra Bold"/>
              </a:rPr>
              <a:t>WHEN condition THEN result-expression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 dirty="0">
                <a:solidFill>
                  <a:srgbClr val="F2F0F4"/>
                </a:solidFill>
                <a:latin typeface="Open Sans Extra Bold"/>
              </a:rPr>
              <a:t>WHEN condition THEN result-expression ...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 dirty="0">
                <a:solidFill>
                  <a:srgbClr val="F2F0F4"/>
                </a:solidFill>
                <a:latin typeface="Open Sans Extra Bold"/>
              </a:rPr>
              <a:t>ELSE result-expression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 dirty="0">
                <a:solidFill>
                  <a:srgbClr val="F2F0F4"/>
                </a:solidFill>
                <a:latin typeface="Open Sans Extra Bold"/>
              </a:rPr>
              <a:t>END AS alias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512813-AD22-431E-A35B-B8998A1BC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729856"/>
            <a:ext cx="8729782" cy="61813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161230-BA4B-40C9-829B-F86096634FDB}"/>
              </a:ext>
            </a:extLst>
          </p:cNvPr>
          <p:cNvSpPr txBox="1"/>
          <p:nvPr/>
        </p:nvSpPr>
        <p:spPr>
          <a:xfrm>
            <a:off x="10134600" y="4000500"/>
            <a:ext cx="5960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A p-value has wiggle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A confidence interval communicates what’s at stake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A larger sample size can lead to more robust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6868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561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513159" y="495300"/>
            <a:ext cx="9593207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24964622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019800" y="628449"/>
            <a:ext cx="12088442" cy="10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Future learning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161230-BA4B-40C9-829B-F86096634FDB}"/>
              </a:ext>
            </a:extLst>
          </p:cNvPr>
          <p:cNvSpPr txBox="1"/>
          <p:nvPr/>
        </p:nvSpPr>
        <p:spPr>
          <a:xfrm>
            <a:off x="1066800" y="4000500"/>
            <a:ext cx="15028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A/B testing &amp; experimental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Testing multiple categories/non-normal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17681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1" y="4394850"/>
            <a:ext cx="7624318" cy="225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522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rgbClr val="F2F0F4"/>
                </a:solidFill>
                <a:latin typeface="Gidole"/>
              </a:rPr>
              <a:t>On O’Reilly Learning at https://learning.oreilly.com/library/view/statistical-analysis-microsoft/9780134840437/ 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224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i="1" dirty="0">
                <a:solidFill>
                  <a:srgbClr val="FFFFFF"/>
                </a:solidFill>
                <a:latin typeface="League Spartan"/>
              </a:rPr>
              <a:t>Statistical Analysis: Microsoft Excel 2016</a:t>
            </a:r>
            <a:r>
              <a:rPr lang="en-US" sz="4200" dirty="0">
                <a:solidFill>
                  <a:srgbClr val="FFFFFF"/>
                </a:solidFill>
                <a:latin typeface="League Spartan"/>
              </a:rPr>
              <a:t>, by Conrad Carlberg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123D64D-AB82-4C68-85EB-DDBC96C57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452" y="1395239"/>
            <a:ext cx="5890728" cy="773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5399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1" y="5494822"/>
            <a:ext cx="7624318" cy="225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522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rgbClr val="F2F0F4"/>
                </a:solidFill>
                <a:latin typeface="Gidole"/>
              </a:rPr>
              <a:t>On O’Reilly Learning at https://learning.oreilly.com/library/view/data-smart-using/9781118661468/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2998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i="1" dirty="0">
                <a:solidFill>
                  <a:srgbClr val="FFFFFF"/>
                </a:solidFill>
                <a:latin typeface="League Spartan"/>
              </a:rPr>
              <a:t>Data Smart: Using Data Science to Transform Information into Insight</a:t>
            </a:r>
            <a:r>
              <a:rPr lang="en-US" sz="4200" dirty="0">
                <a:solidFill>
                  <a:srgbClr val="FFFFFF"/>
                </a:solidFill>
                <a:latin typeface="League Spartan"/>
              </a:rPr>
              <a:t>, 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by John Foreman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11C735-2A1D-4A9F-81AF-337154CEC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741" y="1333500"/>
            <a:ext cx="6443687" cy="80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8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67731" y="3956071"/>
            <a:ext cx="7387653" cy="572102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110659" y="1011583"/>
            <a:ext cx="15772737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>
                <a:solidFill>
                  <a:srgbClr val="F2F0F4"/>
                </a:solidFill>
                <a:latin typeface="League Spartan Italics"/>
              </a:rPr>
              <a:t>What is a variable?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716C3-280E-4377-BD60-380B8FF48366}"/>
              </a:ext>
            </a:extLst>
          </p:cNvPr>
          <p:cNvSpPr txBox="1"/>
          <p:nvPr/>
        </p:nvSpPr>
        <p:spPr>
          <a:xfrm>
            <a:off x="228600" y="3848100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Classical statistics: at least a 90%/10% split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29852" y="-84575"/>
            <a:ext cx="7747166" cy="10456149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-10800000">
            <a:off x="10729852" y="0"/>
            <a:ext cx="7558148" cy="10247406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0729852" cy="1889716"/>
            <a:chOff x="0" y="0"/>
            <a:chExt cx="2295968" cy="404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5968" cy="404360"/>
            </a:xfrm>
            <a:custGeom>
              <a:avLst/>
              <a:gdLst/>
              <a:ahLst/>
              <a:cxnLst/>
              <a:rect l="l" t="t" r="r" b="b"/>
              <a:pathLst>
                <a:path w="2295968" h="404360">
                  <a:moveTo>
                    <a:pt x="0" y="0"/>
                  </a:moveTo>
                  <a:lnTo>
                    <a:pt x="2295968" y="0"/>
                  </a:lnTo>
                  <a:lnTo>
                    <a:pt x="2295968" y="404360"/>
                  </a:lnTo>
                  <a:lnTo>
                    <a:pt x="0" y="404360"/>
                  </a:lnTo>
                  <a:close/>
                </a:path>
              </a:pathLst>
            </a:custGeom>
            <a:solidFill>
              <a:srgbClr val="F2F0F4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9312" y="-1283891"/>
            <a:ext cx="6803245" cy="498762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217576"/>
            <a:ext cx="748339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F2F0F4"/>
                </a:solidFill>
                <a:latin typeface="League Spartan Bold"/>
              </a:rPr>
              <a:t>LET'S TALK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776228"/>
            <a:ext cx="7624318" cy="52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F2F0F4"/>
                </a:solidFill>
                <a:latin typeface="Gidole"/>
              </a:rPr>
              <a:t>WEBSITE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424888"/>
            <a:ext cx="7624318" cy="51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 dirty="0">
                <a:solidFill>
                  <a:srgbClr val="F2F0F4"/>
                </a:solidFill>
                <a:latin typeface="Gidole"/>
              </a:rPr>
              <a:t>stringfestanalytics.com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86350"/>
            <a:ext cx="7624318" cy="52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F2F0F4"/>
                </a:solidFill>
                <a:latin typeface="Gidole"/>
              </a:rPr>
              <a:t>EMAIL ADDRESS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706603"/>
            <a:ext cx="7624318" cy="51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 dirty="0">
                <a:solidFill>
                  <a:srgbClr val="F2F0F4"/>
                </a:solidFill>
                <a:latin typeface="Gidole"/>
              </a:rPr>
              <a:t>george@stringfestanalytics.com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455244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LINKEDIN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037855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linkedin.com/in/gjmount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337238"/>
            <a:ext cx="7624318" cy="52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F2F0F4"/>
                </a:solidFill>
                <a:latin typeface="Gidole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924925"/>
            <a:ext cx="7624318" cy="51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 dirty="0">
                <a:solidFill>
                  <a:srgbClr val="F2F0F4"/>
                </a:solidFill>
                <a:latin typeface="Gidole"/>
              </a:rPr>
              <a:t>github.com/summerofgeorge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96" r="2496"/>
          <a:stretch>
            <a:fillRect/>
          </a:stretch>
        </p:blipFill>
        <p:spPr>
          <a:xfrm>
            <a:off x="-121817" y="-124683"/>
            <a:ext cx="7687509" cy="535047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264557"/>
            <a:ext cx="8187998" cy="457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VARIABLE TYPES AS RECIPE INGREDIENTS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50" r="50"/>
          <a:stretch>
            <a:fillRect/>
          </a:stretch>
        </p:blipFill>
        <p:spPr>
          <a:xfrm>
            <a:off x="1333353" y="911425"/>
            <a:ext cx="15621294" cy="91775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1918</Words>
  <Application>Microsoft Office PowerPoint</Application>
  <PresentationFormat>Custom</PresentationFormat>
  <Paragraphs>342</Paragraphs>
  <Slides>70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Impact</vt:lpstr>
      <vt:lpstr>Roboto Mono</vt:lpstr>
      <vt:lpstr>League Spartan Bold</vt:lpstr>
      <vt:lpstr>Open Sans Extra Bold</vt:lpstr>
      <vt:lpstr>Cambria Math</vt:lpstr>
      <vt:lpstr>Calibri</vt:lpstr>
      <vt:lpstr>Gidole</vt:lpstr>
      <vt:lpstr>League Spartan Italics</vt:lpstr>
      <vt:lpstr>League Spartan</vt:lpstr>
      <vt:lpstr>Gidole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excel-statistics-for-business-analytics</dc:title>
  <dc:creator>User</dc:creator>
  <cp:lastModifiedBy>George M</cp:lastModifiedBy>
  <cp:revision>68</cp:revision>
  <dcterms:created xsi:type="dcterms:W3CDTF">2006-08-16T00:00:00Z</dcterms:created>
  <dcterms:modified xsi:type="dcterms:W3CDTF">2019-12-27T22:49:43Z</dcterms:modified>
  <dc:identifier>DADurESpNu8</dc:identifier>
</cp:coreProperties>
</file>